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8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://www.astrobetter.com/blog/2011/05/25/python4astronomer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Imran s Hasan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primer to python for astronomers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4566" b="-456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5AA2AE"/>
                </a:solidFill>
              </a:rPr>
              <a:t>Someone may have had the same problem you are having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Read through or search forums to look for helpful tips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Ask your friends around you for help, they may know a quick fix or have a pro tip</a:t>
            </a:r>
            <a:endParaRPr lang="en-US" dirty="0">
              <a:solidFill>
                <a:srgbClr val="5AA2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astronomers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4179" r="417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5AA2AE"/>
                </a:solidFill>
              </a:rPr>
              <a:t>Many tools are helpful for scientific computing</a:t>
            </a:r>
          </a:p>
          <a:p>
            <a:r>
              <a:rPr lang="en-US" dirty="0" err="1" smtClean="0">
                <a:solidFill>
                  <a:srgbClr val="5AA2AE"/>
                </a:solidFill>
              </a:rPr>
              <a:t>Numpy</a:t>
            </a:r>
            <a:r>
              <a:rPr lang="en-US" dirty="0" smtClean="0">
                <a:solidFill>
                  <a:srgbClr val="5AA2AE"/>
                </a:solidFill>
              </a:rPr>
              <a:t>, </a:t>
            </a:r>
            <a:r>
              <a:rPr lang="en-US" dirty="0" err="1" smtClean="0">
                <a:solidFill>
                  <a:srgbClr val="5AA2AE"/>
                </a:solidFill>
              </a:rPr>
              <a:t>scipy</a:t>
            </a:r>
            <a:r>
              <a:rPr lang="en-US" dirty="0" smtClean="0">
                <a:solidFill>
                  <a:srgbClr val="5AA2AE"/>
                </a:solidFill>
              </a:rPr>
              <a:t>, pandas, </a:t>
            </a:r>
            <a:r>
              <a:rPr lang="en-US" dirty="0" err="1" smtClean="0">
                <a:solidFill>
                  <a:srgbClr val="5AA2AE"/>
                </a:solidFill>
              </a:rPr>
              <a:t>matplotlib</a:t>
            </a:r>
            <a:endParaRPr lang="en-US" dirty="0" smtClean="0">
              <a:solidFill>
                <a:srgbClr val="5AA2AE"/>
              </a:solidFill>
            </a:endParaRPr>
          </a:p>
          <a:p>
            <a:r>
              <a:rPr lang="en-US" dirty="0" err="1" smtClean="0">
                <a:solidFill>
                  <a:srgbClr val="5AA2AE"/>
                </a:solidFill>
              </a:rPr>
              <a:t>Pyraf</a:t>
            </a:r>
            <a:r>
              <a:rPr lang="en-US" dirty="0" smtClean="0">
                <a:solidFill>
                  <a:srgbClr val="5AA2AE"/>
                </a:solidFill>
              </a:rPr>
              <a:t> and other wrappers for python</a:t>
            </a:r>
          </a:p>
          <a:p>
            <a:r>
              <a:rPr lang="en-US" dirty="0" err="1" smtClean="0">
                <a:solidFill>
                  <a:srgbClr val="5AA2AE"/>
                </a:solidFill>
              </a:rPr>
              <a:t>Astropy</a:t>
            </a:r>
            <a:endParaRPr lang="en-US" dirty="0" smtClean="0">
              <a:solidFill>
                <a:srgbClr val="5AA2AE"/>
              </a:solidFill>
            </a:endParaRPr>
          </a:p>
          <a:p>
            <a:r>
              <a:rPr lang="en-US" dirty="0" smtClean="0">
                <a:solidFill>
                  <a:srgbClr val="5AA2AE"/>
                </a:solidFill>
              </a:rPr>
              <a:t>Go to </a:t>
            </a:r>
            <a:r>
              <a:rPr lang="en-US" dirty="0" smtClean="0">
                <a:solidFill>
                  <a:srgbClr val="5AA2AE"/>
                </a:solidFill>
                <a:hlinkClick r:id="rId3"/>
              </a:rPr>
              <a:t>http</a:t>
            </a:r>
            <a:r>
              <a:rPr lang="en-US" dirty="0">
                <a:solidFill>
                  <a:srgbClr val="5AA2AE"/>
                </a:solidFill>
                <a:hlinkClick r:id="rId3"/>
              </a:rPr>
              <a:t>://www.astrobetter.com/blog/2011/05/25/python4astronomers</a:t>
            </a:r>
            <a:r>
              <a:rPr lang="en-US" dirty="0" smtClean="0">
                <a:solidFill>
                  <a:srgbClr val="5AA2AE"/>
                </a:solidFill>
                <a:hlinkClick r:id="rId3"/>
              </a:rPr>
              <a:t>/</a:t>
            </a:r>
            <a:r>
              <a:rPr lang="en-US" dirty="0" smtClean="0">
                <a:solidFill>
                  <a:srgbClr val="5AA2AE"/>
                </a:solidFill>
              </a:rPr>
              <a:t> for an intro tutorial on using python in astronomy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3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telescopes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55" r="1245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48404" y="2170931"/>
            <a:ext cx="3929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Organize observing plans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Process/Distribute/Archive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Develop &amp; Maintain pipelines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Long term behavior of black holes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Share data with the world</a:t>
            </a:r>
          </a:p>
        </p:txBody>
      </p:sp>
    </p:spTree>
    <p:extLst>
      <p:ext uri="{BB962C8B-B14F-4D97-AF65-F5344CB8AC3E}">
        <p14:creationId xmlns:p14="http://schemas.microsoft.com/office/powerpoint/2010/main" val="389502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story bro</a:t>
            </a:r>
            <a:endParaRPr lang="en-US" dirty="0"/>
          </a:p>
        </p:txBody>
      </p:sp>
      <p:pic>
        <p:nvPicPr>
          <p:cNvPr id="13" name="Content Placeholder 12" descr="Screen Shot 2015-06-27 at 6.24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8" b="8698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>
            <a:off x="2746522" y="5109684"/>
            <a:ext cx="61954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</a:rPr>
              <a:t>You may also recognize me as that cool guy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In the picture for the boot camp website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6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an astronomer…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A2AE"/>
                </a:solidFill>
              </a:rPr>
              <a:t>What I think I do</a:t>
            </a:r>
            <a:endParaRPr lang="en-US" dirty="0">
              <a:solidFill>
                <a:srgbClr val="5AA2A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8417" b="-841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A2AE"/>
                </a:solidFill>
              </a:rPr>
              <a:t>What I really do</a:t>
            </a:r>
            <a:endParaRPr lang="en-US" dirty="0">
              <a:solidFill>
                <a:srgbClr val="5AA2AE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9775" b="-9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077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in astronomy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A2AE"/>
                </a:solidFill>
              </a:rPr>
              <a:t>Almost all professional astronomers code! Our data are almost always digital (detector data, simulations)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Most widely used languages today are probably Python, IDL, and Fortran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A lot of legacy code is written in older languages like Fortran, C, C++ from back in the day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The community is brimming with collaborative projects. Chances are you will use one this summer</a:t>
            </a:r>
            <a:endParaRPr lang="en-US" dirty="0">
              <a:solidFill>
                <a:srgbClr val="5AA2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69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>
                <a:solidFill>
                  <a:srgbClr val="5AA2AE"/>
                </a:solidFill>
              </a:rPr>
              <a:t>Python is free, other languages are not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It is pretty easy to pick up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It has a large community (inside and outside of Astronomy)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It ‘plays well’ with other languages-especially ones we use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If you are having programming troubles, chances are someone has had them previously and figured them out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Many super useful libraries</a:t>
            </a:r>
          </a:p>
          <a:p>
            <a:r>
              <a:rPr lang="en-US" sz="1800" dirty="0" smtClean="0">
                <a:solidFill>
                  <a:srgbClr val="5AA2AE"/>
                </a:solidFill>
              </a:rPr>
              <a:t>If you can’t find a library to suit your needs, you can make roll your own!</a:t>
            </a:r>
            <a:endParaRPr lang="en-US" sz="1800" dirty="0">
              <a:solidFill>
                <a:srgbClr val="5AA2A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2382" r="-12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40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</a:t>
            </a:r>
            <a:r>
              <a:rPr lang="en-US" dirty="0" err="1" smtClean="0"/>
              <a:t>pythonista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83" b="6083"/>
          <a:stretch>
            <a:fillRect/>
          </a:stretch>
        </p:blipFill>
        <p:spPr>
          <a:xfrm>
            <a:off x="426128" y="1752600"/>
            <a:ext cx="8229600" cy="4951413"/>
          </a:xfrm>
        </p:spPr>
      </p:pic>
      <p:sp>
        <p:nvSpPr>
          <p:cNvPr id="6" name="TextBox 5"/>
          <p:cNvSpPr txBox="1"/>
          <p:nvPr/>
        </p:nvSpPr>
        <p:spPr>
          <a:xfrm>
            <a:off x="4224482" y="1912424"/>
            <a:ext cx="4845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wish I could download everything</a:t>
            </a: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know directly into your brain</a:t>
            </a: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la the matrix, but I can’t</a:t>
            </a:r>
            <a:endParaRPr lang="en-US" sz="2000" b="1" dirty="0" smtClean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Wingdings"/>
            </a:endParaRPr>
          </a:p>
          <a:p>
            <a:endParaRPr lang="en-US" sz="2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Wingdings"/>
            </a:endParaRP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I </a:t>
            </a:r>
            <a:r>
              <a:rPr lang="en-US" sz="2000" b="1" i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can</a:t>
            </a:r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 help you get started</a:t>
            </a:r>
          </a:p>
          <a:p>
            <a:endParaRPr lang="en-US" sz="2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Wingdings"/>
            </a:endParaRP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Lets see how far the rabbit hole goes..</a:t>
            </a:r>
            <a:endParaRPr lang="en-US" sz="2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13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python online: code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5AA2AE"/>
                </a:solidFill>
              </a:rPr>
              <a:t>Learn to use python effectively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Learn to write programs interactively line by line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Learn good programming practices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Helpful feedback, and forums if you get stuck</a:t>
            </a:r>
          </a:p>
          <a:p>
            <a:r>
              <a:rPr lang="en-US" dirty="0" smtClean="0">
                <a:solidFill>
                  <a:srgbClr val="5AA2AE"/>
                </a:solidFill>
              </a:rPr>
              <a:t>Its fun! </a:t>
            </a:r>
            <a:r>
              <a:rPr lang="en-US" dirty="0" smtClean="0">
                <a:solidFill>
                  <a:srgbClr val="5AA2AE"/>
                </a:solidFill>
                <a:sym typeface="Wingdings"/>
              </a:rPr>
              <a:t></a:t>
            </a:r>
            <a:endParaRPr lang="en-US" dirty="0">
              <a:solidFill>
                <a:srgbClr val="5AA2A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4871" b="-24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94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 @ </a:t>
            </a:r>
            <a:r>
              <a:rPr lang="en-US" dirty="0" err="1" smtClean="0"/>
              <a:t>yale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26128" y="1684297"/>
            <a:ext cx="8260672" cy="368488"/>
          </a:xfrm>
        </p:spPr>
        <p:txBody>
          <a:bodyPr/>
          <a:lstStyle/>
          <a:p>
            <a:r>
              <a:rPr lang="en-US" dirty="0" smtClean="0">
                <a:solidFill>
                  <a:srgbClr val="5AA2AE"/>
                </a:solidFill>
              </a:rPr>
              <a:t>You can read these books in their entirety for free!</a:t>
            </a:r>
            <a:endParaRPr lang="en-US" dirty="0">
              <a:solidFill>
                <a:srgbClr val="5AA2AE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1844" r="-21844"/>
          <a:stretch>
            <a:fillRect/>
          </a:stretch>
        </p:blipFill>
        <p:spPr>
          <a:xfrm>
            <a:off x="426128" y="2052785"/>
            <a:ext cx="4040188" cy="3687762"/>
          </a:xfrm>
        </p:spPr>
      </p:pic>
      <p:sp>
        <p:nvSpPr>
          <p:cNvPr id="9" name="TextBox 8"/>
          <p:cNvSpPr txBox="1"/>
          <p:nvPr/>
        </p:nvSpPr>
        <p:spPr>
          <a:xfrm>
            <a:off x="1092702" y="5936831"/>
            <a:ext cx="7211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orbis.library.yale.edu</a:t>
            </a:r>
            <a:r>
              <a:rPr lang="en-US" dirty="0" smtClean="0"/>
              <a:t>/ to search for electronic versions of these</a:t>
            </a:r>
          </a:p>
          <a:p>
            <a:r>
              <a:rPr lang="en-US" dirty="0" smtClean="0"/>
              <a:t>And other books. O’Reilly publishes great programing books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-21872" r="-21872"/>
          <a:stretch>
            <a:fillRect/>
          </a:stretch>
        </p:blipFill>
        <p:spPr>
          <a:xfrm>
            <a:off x="4645025" y="2069194"/>
            <a:ext cx="4041775" cy="3687762"/>
          </a:xfrm>
        </p:spPr>
      </p:pic>
    </p:spTree>
    <p:extLst>
      <p:ext uri="{BB962C8B-B14F-4D97-AF65-F5344CB8AC3E}">
        <p14:creationId xmlns:p14="http://schemas.microsoft.com/office/powerpoint/2010/main" val="271582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5409</TotalTime>
  <Words>426</Words>
  <Application>Microsoft Macintosh PowerPoint</Application>
  <PresentationFormat>On-screen Show (4:3)</PresentationFormat>
  <Paragraphs>55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Apothecary</vt:lpstr>
      <vt:lpstr>primer to python for astronomers</vt:lpstr>
      <vt:lpstr>Small telescopes</vt:lpstr>
      <vt:lpstr>Cool story bro</vt:lpstr>
      <vt:lpstr>I’m an astronomer…</vt:lpstr>
      <vt:lpstr>Coding in astronomy</vt:lpstr>
      <vt:lpstr>Why use python?</vt:lpstr>
      <vt:lpstr>Becoming a pythonista</vt:lpstr>
      <vt:lpstr>Learning python online: code academy</vt:lpstr>
      <vt:lpstr>Online Resources @ yale</vt:lpstr>
      <vt:lpstr>Other resources</vt:lpstr>
      <vt:lpstr>Python for astronomers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to python for astronomers</dc:title>
  <dc:creator>Imran Hasan</dc:creator>
  <cp:lastModifiedBy>Imran Hasan</cp:lastModifiedBy>
  <cp:revision>15</cp:revision>
  <dcterms:created xsi:type="dcterms:W3CDTF">2015-06-27T22:11:38Z</dcterms:created>
  <dcterms:modified xsi:type="dcterms:W3CDTF">2015-07-01T16:21:36Z</dcterms:modified>
</cp:coreProperties>
</file>